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330" r:id="rId7"/>
    <p:sldId id="260" r:id="rId8"/>
    <p:sldId id="263" r:id="rId9"/>
    <p:sldId id="264" r:id="rId10"/>
    <p:sldId id="334" r:id="rId11"/>
    <p:sldId id="267" r:id="rId12"/>
    <p:sldId id="265" r:id="rId13"/>
    <p:sldId id="303" r:id="rId14"/>
    <p:sldId id="328" r:id="rId15"/>
    <p:sldId id="329" r:id="rId16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5FF"/>
    <a:srgbClr val="DDEEFF"/>
    <a:srgbClr val="BDDEFF"/>
    <a:srgbClr val="22518A"/>
    <a:srgbClr val="C1FFDF"/>
    <a:srgbClr val="00DE6A"/>
    <a:srgbClr val="006666"/>
    <a:srgbClr val="E8F4F8"/>
    <a:srgbClr val="00B0AC"/>
    <a:srgbClr val="009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2" autoAdjust="0"/>
    <p:restoredTop sz="94660"/>
  </p:normalViewPr>
  <p:slideViewPr>
    <p:cSldViewPr>
      <p:cViewPr varScale="1">
        <p:scale>
          <a:sx n="108" d="100"/>
          <a:sy n="108" d="100"/>
        </p:scale>
        <p:origin x="196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57200" y="838200"/>
            <a:ext cx="83820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EBF5FF"/>
                </a:solidFill>
                <a:latin typeface="Arial" charset="0"/>
                <a:cs typeface="Arial" charset="0"/>
              </a:rPr>
              <a:t>Chapter 2.7</a:t>
            </a:r>
          </a:p>
          <a:p>
            <a:endParaRPr lang="en-US" sz="20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800" dirty="0">
                <a:solidFill>
                  <a:srgbClr val="EBF5FF"/>
                </a:solidFill>
                <a:latin typeface="Arial" charset="0"/>
                <a:cs typeface="Arial" charset="0"/>
              </a:rPr>
              <a:t>Time is Continuous and Has Costs and Impacts</a:t>
            </a:r>
            <a:endParaRPr lang="en-US" sz="4800" dirty="0">
              <a:solidFill>
                <a:srgbClr val="EBF5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609600"/>
            <a:ext cx="85344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Momentum increases productivity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1752600"/>
            <a:ext cx="8382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Most construction companies favor a fast pace</a:t>
            </a:r>
          </a:p>
          <a:p>
            <a:pPr lvl="2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8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Their hourly employees may not</a:t>
            </a:r>
          </a:p>
          <a:p>
            <a:pPr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Chemical cure times must be observed</a:t>
            </a:r>
          </a:p>
          <a:p>
            <a:pPr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Safe and productive jobsite density limits observed</a:t>
            </a:r>
          </a:p>
          <a:p>
            <a:pPr lvl="2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8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Diminishing rate of production with too much manpower, means you will pay more for completing that task, but overall duration reduced</a:t>
            </a:r>
          </a:p>
          <a:p>
            <a:pPr indent="-228600"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09600"/>
            <a:ext cx="83820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High productivity expectations increase momentum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905000"/>
            <a:ext cx="8229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 fast-pace focuses on task execution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Incentive to work out small coordination details immediately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Communication improved and management time reduced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Time measurement and management is a foundation of cost and schedule control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362200"/>
            <a:ext cx="861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These concepts seem elementary and obvious, but they are the foundation of project success.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838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Time is measured directly and by its impact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81200"/>
            <a:ext cx="86868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Time measured and managed with schedules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Scope or cost changes affect time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Time affects scope and cost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382000" cy="2209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Time periods must align with the project and needs of the owner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133600"/>
            <a:ext cx="8458200" cy="4267200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Seconds, minutes, hours, days, weeks, months</a:t>
            </a:r>
          </a:p>
          <a:p>
            <a:pPr marL="0" indent="0">
              <a:buNone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Time periods should be consistent with the duration</a:t>
            </a:r>
          </a:p>
          <a:p>
            <a:pPr lvl="1"/>
            <a:r>
              <a:rPr lang="en-US" sz="2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Do not use minutes to describe durations that would take days to complete</a:t>
            </a:r>
          </a:p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Those time periods should be used consistently</a:t>
            </a:r>
          </a:p>
          <a:p>
            <a:pPr lvl="1"/>
            <a:r>
              <a:rPr lang="en-US" sz="2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Do not use days to describe one activity and hours to describe another</a:t>
            </a:r>
          </a:p>
          <a:p>
            <a:pPr lvl="1"/>
            <a:r>
              <a:rPr lang="en-US" sz="2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It is appropriate to describe time periods differently for milestones versus individual activities, etc. 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90600"/>
            <a:ext cx="8686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Select the standard unit of time measurement appropriate</a:t>
            </a:r>
          </a:p>
          <a:p>
            <a:pPr indent="-228600">
              <a:tabLst>
                <a:tab pos="457200" algn="l"/>
              </a:tabLst>
            </a:pPr>
            <a:endParaRPr lang="en-US" sz="32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906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Time periods must have meaning to many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981200"/>
            <a:ext cx="838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One week is a standard period to accounting &amp; payroll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Some payroll based on two weeks, or twice per month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Accounting reporting is also typically made in quarters</a:t>
            </a:r>
          </a:p>
          <a:p>
            <a:pPr lvl="1"/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One day is a standard period for individual construction activities, weeks for milestones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209800"/>
            <a:ext cx="8382000" cy="4191000"/>
          </a:xfrm>
        </p:spPr>
        <p:txBody>
          <a:bodyPr>
            <a:noAutofit/>
          </a:bodyPr>
          <a:lstStyle/>
          <a:p>
            <a:pPr marL="228600" indent="-228600"/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Drop dead dates – </a:t>
            </a:r>
          </a:p>
          <a:p>
            <a:pPr marL="628650" lvl="1" indent="-228600"/>
            <a:r>
              <a:rPr lang="en-US" sz="26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Owner: “The store must be open by this date”</a:t>
            </a:r>
          </a:p>
          <a:p>
            <a:pPr marL="1028700" lvl="2"/>
            <a:r>
              <a:rPr lang="en-US" sz="22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May have liquidated damages </a:t>
            </a:r>
          </a:p>
          <a:p>
            <a:pPr marL="628650" lvl="1"/>
            <a:r>
              <a:rPr lang="en-US" sz="26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General Contractor: “We must complete all of the foundations by this date”</a:t>
            </a:r>
          </a:p>
          <a:p>
            <a:pPr marL="228600" indent="-228600"/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Project start date</a:t>
            </a:r>
          </a:p>
          <a:p>
            <a:pPr marL="628650" lvl="1" indent="-228600"/>
            <a:r>
              <a:rPr lang="en-US" sz="26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Best practice is to have fully executed contract, but if all parties are in agreement, a notice to proceed may suffice while fine details are worked out</a:t>
            </a:r>
          </a:p>
          <a:p>
            <a:pPr marL="0" indent="0">
              <a:buNone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838200"/>
            <a:ext cx="81534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Relevant time periods established by project participants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143000"/>
            <a:ext cx="8382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The Cost and Value of Time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458200" cy="838200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Time produces ongoing cost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3400" y="1676400"/>
            <a:ext cx="8305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Personnel and equipment assigned to project have continual costs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Project owners pay interest on construction loan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If move-in is delayed, they may also have to extend their current lease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609600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Time’s passage continually eliminates project options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05001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Mid-project change to new sequence may be cost prohibitive or impossible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Less desirable but more costly sequences may be forced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Move to a 2 shift or 3 shift model – continuous construction</a:t>
            </a:r>
          </a:p>
          <a:p>
            <a:pPr marL="339725" indent="-339725"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5A1734A741464F8135B6A2910ACFEA" ma:contentTypeVersion="13" ma:contentTypeDescription="Create a new document." ma:contentTypeScope="" ma:versionID="42e6964d0b56e17f3fa2812c46b3292f">
  <xsd:schema xmlns:xsd="http://www.w3.org/2001/XMLSchema" xmlns:xs="http://www.w3.org/2001/XMLSchema" xmlns:p="http://schemas.microsoft.com/office/2006/metadata/properties" xmlns:ns3="f864f3ee-d6c0-4419-ad1f-d8888c696bc9" xmlns:ns4="d662b4c8-ac43-4c94-8bde-0958fea4a2ba" targetNamespace="http://schemas.microsoft.com/office/2006/metadata/properties" ma:root="true" ma:fieldsID="4a41a1289a43adf67c91519dbecdb886" ns3:_="" ns4:_="">
    <xsd:import namespace="f864f3ee-d6c0-4419-ad1f-d8888c696bc9"/>
    <xsd:import namespace="d662b4c8-ac43-4c94-8bde-0958fea4a2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4f3ee-d6c0-4419-ad1f-d8888c696b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2b4c8-ac43-4c94-8bde-0958fea4a2b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4D7FA3-577E-4C8A-8755-635609332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64f3ee-d6c0-4419-ad1f-d8888c696bc9"/>
    <ds:schemaRef ds:uri="d662b4c8-ac43-4c94-8bde-0958fea4a2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13B546-86A7-4576-84DC-5D9D2BE81C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45E155-6121-48E3-AD39-6BCCCF923663}">
  <ds:schemaRefs>
    <ds:schemaRef ds:uri="d662b4c8-ac43-4c94-8bde-0958fea4a2ba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864f3ee-d6c0-4419-ad1f-d8888c696bc9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5696</TotalTime>
  <Words>717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JF McCarthy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 McCarthy</dc:creator>
  <cp:lastModifiedBy>Brent MacDonald</cp:lastModifiedBy>
  <cp:revision>239</cp:revision>
  <dcterms:created xsi:type="dcterms:W3CDTF">2011-04-01T18:38:33Z</dcterms:created>
  <dcterms:modified xsi:type="dcterms:W3CDTF">2019-10-07T18:57:43Z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0x0101008E5A1734A741464F8135B6A2910ACFEA</vt:lpwstr>
  </property>
</Properties>
</file>